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68" r:id="rId2"/>
    <p:sldId id="269" r:id="rId3"/>
    <p:sldId id="270" r:id="rId4"/>
    <p:sldId id="271" r:id="rId5"/>
    <p:sldId id="27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26/04/1441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100014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3244334"/>
            <a:ext cx="4824535" cy="769441"/>
          </a:xfrm>
          <a:prstGeom prst="rect">
            <a:avLst/>
          </a:prstGeom>
        </p:spPr>
        <p:txBody>
          <a:bodyPr wrap="square">
            <a:spAutoFit/>
          </a:bodyPr>
          <a:lstStyle/>
          <a:p>
            <a:r>
              <a:rPr lang="ar-IQ" sz="4400" b="1" dirty="0"/>
              <a:t>المحاضرة الثالثة </a:t>
            </a:r>
          </a:p>
        </p:txBody>
      </p:sp>
    </p:spTree>
    <p:extLst>
      <p:ext uri="{BB962C8B-B14F-4D97-AF65-F5344CB8AC3E}">
        <p14:creationId xmlns:p14="http://schemas.microsoft.com/office/powerpoint/2010/main" val="250161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35846"/>
            <a:ext cx="7056784" cy="3970318"/>
          </a:xfrm>
          <a:prstGeom prst="rect">
            <a:avLst/>
          </a:prstGeom>
        </p:spPr>
        <p:txBody>
          <a:bodyPr wrap="square">
            <a:spAutoFit/>
          </a:bodyPr>
          <a:lstStyle/>
          <a:p>
            <a:r>
              <a:rPr lang="ar-IQ" b="1" dirty="0"/>
              <a:t>وان التنفيذ غير المباشر يعني قيام احدى الجهات غير الحكومية بتنفيذ السياسات العامة كالافراد والقطاع الخاص والجمعيات التعاونية و الخيرية والقطاع المختلط. او ان تتولى تنفيذها اجهزة الادارة المحلية للمحافظات، التي تتمتع بالشخصية المعنوية المستقلة التي تمكنها من العمل ضمن نطاق الرقعة الجغرافية (المحافظة، الاقليم) التي تقع في نطاق مسؤوليتها. فمركز المحافظات او الولايات والادارات الاخرى التابعة لها كالاقضية والنواحي تدخل ضمن هذا النوع من </a:t>
            </a:r>
            <a:r>
              <a:rPr lang="ar-IQ" b="1" dirty="0" smtClean="0"/>
              <a:t>التنفيذ</a:t>
            </a:r>
            <a:endParaRPr lang="ar-IQ" b="1" dirty="0"/>
          </a:p>
          <a:p>
            <a:r>
              <a:rPr lang="ar-IQ" b="1" dirty="0"/>
              <a:t>ولا يخفى علينا دور المجالس المحلية في تنفيذ السياسات العامة وتقديم الخدمات وبما يتلائم مع سياسة الدولة العامة والدستور وسنتاول موضوع المجالس المحلية وعلى النحو الاتي:-</a:t>
            </a:r>
          </a:p>
          <a:p>
            <a:r>
              <a:rPr lang="ar-IQ" b="1" dirty="0" smtClean="0"/>
              <a:t>-مفهوم </a:t>
            </a:r>
            <a:r>
              <a:rPr lang="ar-IQ" b="1" dirty="0"/>
              <a:t>المجالس المحلية </a:t>
            </a:r>
          </a:p>
          <a:p>
            <a:r>
              <a:rPr lang="ar-IQ" b="1" dirty="0"/>
              <a:t>    المجلس المحلي "هو الصيغة المثلى لأشراك المواطنين أو ممثليهم في أدارة الشؤون العامة والمحلية "،وبذلك فهو تكريس لمبدأ اللامركزية الأقليمية وأهمية نظام الحكم المحلي تتجسد في شعور المواطنين بالمشاركة الفعلية في شؤون الحكم في نطاق محلي يؤثر تأثيراً مباشراً في المجتمع الذي يعيشون فيه . يتكون المجلس المحلي من عدد من الاعضاء فضلاً عن  رئيسه ويختلف عددهم من دولة الى اخرى ومهامه هي رسم السياسات العامة </a:t>
            </a:r>
          </a:p>
        </p:txBody>
      </p:sp>
    </p:spTree>
    <p:extLst>
      <p:ext uri="{BB962C8B-B14F-4D97-AF65-F5344CB8AC3E}">
        <p14:creationId xmlns:p14="http://schemas.microsoft.com/office/powerpoint/2010/main" val="157268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889844"/>
            <a:ext cx="6912768" cy="3693319"/>
          </a:xfrm>
          <a:prstGeom prst="rect">
            <a:avLst/>
          </a:prstGeom>
        </p:spPr>
        <p:txBody>
          <a:bodyPr wrap="square">
            <a:spAutoFit/>
          </a:bodyPr>
          <a:lstStyle/>
          <a:p>
            <a:r>
              <a:rPr lang="ar-IQ" b="1" dirty="0"/>
              <a:t>للمنطقة المحلية وأصدار القرارات والأشراف على تنفيذها ، وتجمع انظمة الإدارة المحلية في الدول المختلفة على وجود نوعين من الأعضاء في المجالس المحلية هم الأعضاء المنتخبون بواسطة سكان الوحدة الأدارية (المحلية) الذين يحق لهم ممارسة الأنتخاب والأعضاء المعنيين والتي تختلف طرق تعيينهم من دولة الى أخرى . ويتعين تحديد العدد لاعضاء المجلس المحلي حسب حجم الوحدة الأدارية وعدد الأقليات الموجودة في الوحدة ومستوى التقدم الحضاري .</a:t>
            </a:r>
          </a:p>
          <a:p>
            <a:r>
              <a:rPr lang="ar-IQ" b="1" dirty="0" smtClean="0"/>
              <a:t>- </a:t>
            </a:r>
            <a:r>
              <a:rPr lang="ar-IQ" b="1" dirty="0"/>
              <a:t>مدة العضوية : تختلف من دولة الى أخرى ومن مستوى محلي الى آخر ضمن الدولة وتختلف الآراء لتحديد المدة ( قصيرة أم طويلة) بحسب فائدتها حيث أن قصر المدة يؤدي إلى عدم الأستقرار وتداخل المسؤولية وقلة الخبرة لذلك فأن المدة المفضلة للعضوية لاتقل عن (3-4) سنوات .</a:t>
            </a:r>
          </a:p>
          <a:p>
            <a:r>
              <a:rPr lang="ar-IQ" b="1" dirty="0" smtClean="0"/>
              <a:t>- </a:t>
            </a:r>
            <a:r>
              <a:rPr lang="ar-IQ" b="1" dirty="0"/>
              <a:t>الشروط المطلوبة في عضو المجلس المحلي : أن يكون ذا سمعة حسنة وسلوك جيد ويعبرعن آمال السكان وطموحاتهم حصيف الأدراك وبعيد الأفق ويحسن المعاملة وحسن المظهر فضلاً عن شروط العمر والجنسية والمؤهل العلمي والخبرة والجدارة .</a:t>
            </a:r>
          </a:p>
        </p:txBody>
      </p:sp>
    </p:spTree>
    <p:extLst>
      <p:ext uri="{BB962C8B-B14F-4D97-AF65-F5344CB8AC3E}">
        <p14:creationId xmlns:p14="http://schemas.microsoft.com/office/powerpoint/2010/main" val="193252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20840"/>
            <a:ext cx="5814392" cy="3170099"/>
          </a:xfrm>
          <a:prstGeom prst="rect">
            <a:avLst/>
          </a:prstGeom>
        </p:spPr>
        <p:txBody>
          <a:bodyPr wrap="square">
            <a:spAutoFit/>
          </a:bodyPr>
          <a:lstStyle/>
          <a:p>
            <a:r>
              <a:rPr lang="ar-IQ" sz="2000" b="1" dirty="0" smtClean="0"/>
              <a:t>- </a:t>
            </a:r>
            <a:r>
              <a:rPr lang="ar-IQ" sz="2000" b="1" dirty="0"/>
              <a:t>رئيس المجلس : يعد القائد الأداري للمجلس وفي الوقت نفسه يمارس دوراً مهماً في رسم السياسات المحلية وإدارة البرامج التي تضمن تنفيذ هذه السياسات ويجب أن يتمتع بالمهارة الأنسانية , والمهارة المعلوماتية ,ومهارة أتخاذ القرارات ومهارة فكرية وعقلية ومهارة فنية وإدارية ويتم تعيينه إما عن طريق السلطة المركزية أو الأنتخاب المباشر من قبل سكان المنطقة المحلية .</a:t>
            </a:r>
          </a:p>
          <a:p>
            <a:r>
              <a:rPr lang="ar-IQ" sz="2000" b="1" dirty="0"/>
              <a:t>-  موظفو الخدمة المحلية: هم الموظفون الذين يعملون لتنفيذ قرارات المجلس المحلي وتقديم الخدمات المحلية لجمهور المواطنين ويجب وضع نظم كفوءة لجذب العناصر الجيدة للعمل في المجلس المحلي ومن هذه الأنظمة الخاصة بالخدمة المدنية :</a:t>
            </a:r>
          </a:p>
        </p:txBody>
      </p:sp>
    </p:spTree>
    <p:extLst>
      <p:ext uri="{BB962C8B-B14F-4D97-AF65-F5344CB8AC3E}">
        <p14:creationId xmlns:p14="http://schemas.microsoft.com/office/powerpoint/2010/main" val="163274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5846"/>
            <a:ext cx="7704856" cy="3970318"/>
          </a:xfrm>
          <a:prstGeom prst="rect">
            <a:avLst/>
          </a:prstGeom>
        </p:spPr>
        <p:txBody>
          <a:bodyPr wrap="square">
            <a:spAutoFit/>
          </a:bodyPr>
          <a:lstStyle/>
          <a:p>
            <a:r>
              <a:rPr lang="ar-IQ" dirty="0"/>
              <a:t> </a:t>
            </a:r>
            <a:r>
              <a:rPr lang="ar-IQ" b="1" dirty="0"/>
              <a:t>تعد الحكومة المحلية ركناً مهما من أركان قيام المحافظة والمتمثلة (بمجلس المحافظة والمحافظ ) والتي تسعى جاهدة لخدمة السكان المحليين كونها الأقرب من متطلباتهم وتعد المجالس المحلية تمثيلاً للديمقراطية والادارة اللامركزية والتي تدعم وتساعد الحكومة المركزية. وتدير المدينة في امورها المحلية بواسطة المجلس المحلي المنتخب والذي يتكون من ثلاثين عضوا تتراوح شهاداتهم بين الاعدادية والدكتوراه ، والمجلس يعمل ضمن تعليمات قانون المحافظات رقم( 21 لسنة 2008) وقد اصدر النظام الداخلي للمجلس الذي ينظم اعماله واعمال اللجان التابعة له اما تمويل المجلس فيكون من الموازنة العامة للدولة وحصة المحافظة من مشاريع تنمية الاقاليم.</a:t>
            </a:r>
          </a:p>
          <a:p>
            <a:r>
              <a:rPr lang="ar-IQ" b="1" dirty="0"/>
              <a:t>      ينتخب أعضاء المجلس المحلي بالطريقة المباشرة ويصادق على أسماء أعضاء المجلس من قبل مجلس النواب ومن ثم يصدر أمر وزاري من قبل السيد رئيس الوزراء بالتعيين أو مايسمى "التكليف" ويباشر المجلس أعماله من الجلسة الأولى للأجتماع والتي يرأسها أكبر الأعضاء سناً والتي تنحصر مهمته في أدارة الجلسة الأولى وأجراء أنتخابات رئيس المجلس ونائبيه والأمين العام، ويوضح الملحق رقم (1) اهم مواد النظام الداخلي لمجلس محافظة بابل، والتي تحدد مهام اللجان والاعضاء وتنظم سير العمل.</a:t>
            </a:r>
          </a:p>
          <a:p>
            <a:r>
              <a:rPr lang="ar-IQ" b="1" dirty="0"/>
              <a:t>ثانياً :مجلس المحافظة ودوره في تقديم الخدمات</a:t>
            </a:r>
          </a:p>
        </p:txBody>
      </p:sp>
    </p:spTree>
    <p:extLst>
      <p:ext uri="{BB962C8B-B14F-4D97-AF65-F5344CB8AC3E}">
        <p14:creationId xmlns:p14="http://schemas.microsoft.com/office/powerpoint/2010/main" val="326881405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614</Words>
  <Application>Microsoft Office PowerPoint</Application>
  <PresentationFormat>عرض على الشاشة (3:4)‏</PresentationFormat>
  <Paragraphs>14</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Windows User</cp:lastModifiedBy>
  <cp:revision>7</cp:revision>
  <dcterms:created xsi:type="dcterms:W3CDTF">2019-12-21T09:25:40Z</dcterms:created>
  <dcterms:modified xsi:type="dcterms:W3CDTF">2019-12-23T07:03:06Z</dcterms:modified>
</cp:coreProperties>
</file>